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1356" y="-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8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8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8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4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r="-3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1C1F-3822-4D9F-BB97-D83B2BB15E70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7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12" descr="background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13"/>
          <p:cNvSpPr>
            <a:spLocks noChangeArrowheads="1" noChangeShapeType="1" noTextEdit="1"/>
          </p:cNvSpPr>
          <p:nvPr/>
        </p:nvSpPr>
        <p:spPr bwMode="auto">
          <a:xfrm>
            <a:off x="1562100" y="2019983"/>
            <a:ext cx="5943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143000" y="1143298"/>
            <a:ext cx="678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</a:rPr>
              <a:t>TRƯỜNG TIỂU HỌC </a:t>
            </a:r>
            <a:r>
              <a:rPr lang="en-US" sz="2400" b="1" dirty="0" smtClean="0">
                <a:latin typeface="Times New Roman" panose="02020603050405020304" pitchFamily="18" charset="0"/>
              </a:rPr>
              <a:t>LÊ NGỌC HÂN</a:t>
            </a:r>
            <a:endParaRPr 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205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346575"/>
            <a:ext cx="10668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8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58677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Toán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69324" y="1417621"/>
            <a:ext cx="28956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KIỂM TRA BÀI CŨ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1451325" y="2214024"/>
            <a:ext cx="274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067059" y="2917518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24 : 6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26558" y="2917518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34 : 6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18952" y="3881857"/>
            <a:ext cx="1981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 startAt="24"/>
            </a:pPr>
            <a:r>
              <a:rPr lang="en-US" sz="2800" dirty="0"/>
              <a:t>       6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24      4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 0       </a:t>
            </a: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1918952" y="3881857"/>
            <a:ext cx="1419225" cy="1371600"/>
            <a:chOff x="1200" y="2697"/>
            <a:chExt cx="894" cy="864"/>
          </a:xfrm>
        </p:grpSpPr>
        <p:grpSp>
          <p:nvGrpSpPr>
            <p:cNvPr id="13" name="Group 21"/>
            <p:cNvGrpSpPr>
              <a:grpSpLocks/>
            </p:cNvGrpSpPr>
            <p:nvPr/>
          </p:nvGrpSpPr>
          <p:grpSpPr bwMode="auto">
            <a:xfrm>
              <a:off x="1662" y="2697"/>
              <a:ext cx="432" cy="864"/>
              <a:chOff x="1584" y="2688"/>
              <a:chExt cx="576" cy="816"/>
            </a:xfrm>
          </p:grpSpPr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1584" y="2688"/>
                <a:ext cx="0" cy="81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1584" y="3024"/>
                <a:ext cx="57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1200" y="3501"/>
              <a:ext cx="33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171127" y="3854869"/>
            <a:ext cx="1981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34       6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30      5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 4       </a:t>
            </a:r>
          </a:p>
        </p:txBody>
      </p:sp>
      <p:grpSp>
        <p:nvGrpSpPr>
          <p:cNvPr id="24" name="Group 20"/>
          <p:cNvGrpSpPr>
            <a:grpSpLocks/>
          </p:cNvGrpSpPr>
          <p:nvPr/>
        </p:nvGrpSpPr>
        <p:grpSpPr bwMode="auto">
          <a:xfrm>
            <a:off x="6183070" y="3881857"/>
            <a:ext cx="1419225" cy="1371600"/>
            <a:chOff x="1200" y="2697"/>
            <a:chExt cx="894" cy="864"/>
          </a:xfrm>
        </p:grpSpPr>
        <p:grpSp>
          <p:nvGrpSpPr>
            <p:cNvPr id="25" name="Group 21"/>
            <p:cNvGrpSpPr>
              <a:grpSpLocks/>
            </p:cNvGrpSpPr>
            <p:nvPr/>
          </p:nvGrpSpPr>
          <p:grpSpPr bwMode="auto">
            <a:xfrm>
              <a:off x="1662" y="2697"/>
              <a:ext cx="432" cy="864"/>
              <a:chOff x="1584" y="2688"/>
              <a:chExt cx="576" cy="816"/>
            </a:xfrm>
          </p:grpSpPr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1584" y="2688"/>
                <a:ext cx="0" cy="81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>
                <a:off x="1584" y="3024"/>
                <a:ext cx="57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200" y="3501"/>
              <a:ext cx="33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892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8" grpId="0"/>
      <p:bldP spid="9" grpId="0"/>
      <p:bldP spid="10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58677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Toán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64476" y="989665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NHÂN 7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774" y="1512885"/>
            <a:ext cx="257470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LẬP BẢNG NHÂN 7</a:t>
            </a:r>
            <a:endParaRPr lang="en-US" sz="2400" b="1" dirty="0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2864476" y="2056985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864476" y="2509645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1 </a:t>
            </a:r>
            <a:r>
              <a:rPr lang="en-US" sz="2400" dirty="0" smtClean="0">
                <a:latin typeface="Arial" panose="020B0604020202020204" pitchFamily="34" charset="0"/>
              </a:rPr>
              <a:t>= 7</a:t>
            </a:r>
            <a:endParaRPr lang="en-US" sz="2400" dirty="0">
              <a:latin typeface="Arial" panose="020B0604020202020204" pitchFamily="34" charset="0"/>
            </a:endParaRPr>
          </a:p>
        </p:txBody>
      </p: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76200" y="2274888"/>
            <a:ext cx="2543175" cy="392112"/>
            <a:chOff x="228600" y="304800"/>
            <a:chExt cx="3276600" cy="533400"/>
          </a:xfrm>
        </p:grpSpPr>
        <p:sp>
          <p:nvSpPr>
            <p:cNvPr id="38" name="Rectangle 37"/>
            <p:cNvSpPr/>
            <p:nvPr/>
          </p:nvSpPr>
          <p:spPr>
            <a:xfrm>
              <a:off x="228600" y="304800"/>
              <a:ext cx="32766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76685" y="380382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32792" y="380382"/>
              <a:ext cx="382474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62429" y="380382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18534" y="380382"/>
              <a:ext cx="382475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590943" y="380382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04277" y="380382"/>
              <a:ext cx="382474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047049" y="380382"/>
              <a:ext cx="382475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6" name="AutoShape 5"/>
          <p:cNvSpPr>
            <a:spLocks/>
          </p:cNvSpPr>
          <p:nvPr/>
        </p:nvSpPr>
        <p:spPr bwMode="auto">
          <a:xfrm>
            <a:off x="2788276" y="2115045"/>
            <a:ext cx="76200" cy="769658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698692" y="1868557"/>
            <a:ext cx="0" cy="47840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6766916" y="1759336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1 </a:t>
            </a:r>
            <a:r>
              <a:rPr lang="en-US" sz="2400" dirty="0" smtClean="0">
                <a:latin typeface="Arial" panose="020B0604020202020204" pitchFamily="34" charset="0"/>
              </a:rPr>
              <a:t>= 7</a:t>
            </a:r>
            <a:endParaRPr lang="en-US" sz="2400" dirty="0">
              <a:latin typeface="Arial" panose="020B0604020202020204" pitchFamily="34" charset="0"/>
            </a:endParaRPr>
          </a:p>
        </p:txBody>
      </p:sp>
      <p:grpSp>
        <p:nvGrpSpPr>
          <p:cNvPr id="48" name="Group 70"/>
          <p:cNvGrpSpPr>
            <a:grpSpLocks/>
          </p:cNvGrpSpPr>
          <p:nvPr/>
        </p:nvGrpSpPr>
        <p:grpSpPr bwMode="auto">
          <a:xfrm>
            <a:off x="57150" y="3327400"/>
            <a:ext cx="2603500" cy="1027113"/>
            <a:chOff x="228600" y="1529686"/>
            <a:chExt cx="3276600" cy="1270379"/>
          </a:xfrm>
        </p:grpSpPr>
        <p:grpSp>
          <p:nvGrpSpPr>
            <p:cNvPr id="49" name="Group 24"/>
            <p:cNvGrpSpPr>
              <a:grpSpLocks/>
            </p:cNvGrpSpPr>
            <p:nvPr/>
          </p:nvGrpSpPr>
          <p:grpSpPr bwMode="auto">
            <a:xfrm>
              <a:off x="228600" y="1529686"/>
              <a:ext cx="3276600" cy="533400"/>
              <a:chOff x="228600" y="304800"/>
              <a:chExt cx="3276600" cy="533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28600" y="304800"/>
                <a:ext cx="3276600" cy="53406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77098" y="381377"/>
                <a:ext cx="379606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132625" y="381377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62047" y="381377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219572" y="381377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590150" y="381377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4521" y="381377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47675" y="381377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0" name="Group 33"/>
            <p:cNvGrpSpPr>
              <a:grpSpLocks/>
            </p:cNvGrpSpPr>
            <p:nvPr/>
          </p:nvGrpSpPr>
          <p:grpSpPr bwMode="auto">
            <a:xfrm>
              <a:off x="228600" y="2266665"/>
              <a:ext cx="3276600" cy="533400"/>
              <a:chOff x="228600" y="304800"/>
              <a:chExt cx="3276600" cy="5334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228600" y="304131"/>
                <a:ext cx="3276600" cy="53406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77098" y="380706"/>
                <a:ext cx="379606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132625" y="380706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62047" y="380706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219572" y="380706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590150" y="380706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04521" y="380706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047675" y="380706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67" name="AutoShape 5"/>
          <p:cNvSpPr>
            <a:spLocks/>
          </p:cNvSpPr>
          <p:nvPr/>
        </p:nvSpPr>
        <p:spPr bwMode="auto">
          <a:xfrm>
            <a:off x="2777578" y="3312459"/>
            <a:ext cx="73646" cy="1042054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2864476" y="3136180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2864476" y="3588840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</a:t>
            </a:r>
            <a:r>
              <a:rPr lang="en-US" sz="2400" dirty="0" smtClean="0">
                <a:latin typeface="Arial" panose="020B0604020202020204" pitchFamily="34" charset="0"/>
              </a:rPr>
              <a:t>2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915841" y="3588839"/>
            <a:ext cx="1141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</a:t>
            </a:r>
            <a:r>
              <a:rPr lang="en-US" sz="2400" dirty="0" smtClean="0">
                <a:latin typeface="Arial" panose="020B0604020202020204" pitchFamily="34" charset="0"/>
              </a:rPr>
              <a:t>+ 7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4917455" y="358883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14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2883753" y="3985809"/>
            <a:ext cx="1816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err="1" smtClean="0">
                <a:latin typeface="Arial" panose="020B0604020202020204" pitchFamily="34" charset="0"/>
              </a:rPr>
              <a:t>Vậy</a:t>
            </a:r>
            <a:r>
              <a:rPr lang="en-US" sz="2400" dirty="0" smtClean="0">
                <a:latin typeface="Arial" panose="020B0604020202020204" pitchFamily="34" charset="0"/>
              </a:rPr>
              <a:t>: </a:t>
            </a:r>
            <a:r>
              <a:rPr lang="en-US" sz="2400" b="1" dirty="0" smtClean="0">
                <a:latin typeface="Arial" panose="020B0604020202020204" pitchFamily="34" charset="0"/>
              </a:rPr>
              <a:t>7 x 2 =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4590709" y="398580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14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6766282" y="2269111"/>
            <a:ext cx="1544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</a:t>
            </a:r>
            <a:r>
              <a:rPr lang="en-US" sz="2400" dirty="0" smtClean="0">
                <a:latin typeface="Arial" panose="020B0604020202020204" pitchFamily="34" charset="0"/>
              </a:rPr>
              <a:t>2 = 14</a:t>
            </a:r>
            <a:endParaRPr lang="en-US" sz="2400" dirty="0">
              <a:latin typeface="Arial" panose="020B0604020202020204" pitchFamily="34" charset="0"/>
            </a:endParaRPr>
          </a:p>
        </p:txBody>
      </p:sp>
      <p:grpSp>
        <p:nvGrpSpPr>
          <p:cNvPr id="75" name="Group 69"/>
          <p:cNvGrpSpPr>
            <a:grpSpLocks/>
          </p:cNvGrpSpPr>
          <p:nvPr/>
        </p:nvGrpSpPr>
        <p:grpSpPr bwMode="auto">
          <a:xfrm>
            <a:off x="76200" y="5001520"/>
            <a:ext cx="2705100" cy="1543050"/>
            <a:chOff x="228600" y="3505200"/>
            <a:chExt cx="3276600" cy="1828800"/>
          </a:xfrm>
        </p:grpSpPr>
        <p:grpSp>
          <p:nvGrpSpPr>
            <p:cNvPr id="76" name="Group 42"/>
            <p:cNvGrpSpPr>
              <a:grpSpLocks/>
            </p:cNvGrpSpPr>
            <p:nvPr/>
          </p:nvGrpSpPr>
          <p:grpSpPr bwMode="auto">
            <a:xfrm>
              <a:off x="228600" y="3505200"/>
              <a:ext cx="3276600" cy="533400"/>
              <a:chOff x="228600" y="304800"/>
              <a:chExt cx="3276600" cy="5334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28600" y="304800"/>
                <a:ext cx="3276600" cy="5362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676535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134182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61240" y="381941"/>
                <a:ext cx="382654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218888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589906" y="381941"/>
                <a:ext cx="382655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05515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047553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7" name="Group 51"/>
            <p:cNvGrpSpPr>
              <a:grpSpLocks/>
            </p:cNvGrpSpPr>
            <p:nvPr/>
          </p:nvGrpSpPr>
          <p:grpSpPr bwMode="auto">
            <a:xfrm>
              <a:off x="228600" y="4191000"/>
              <a:ext cx="3276600" cy="533400"/>
              <a:chOff x="228600" y="304800"/>
              <a:chExt cx="3276600" cy="53340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228600" y="305741"/>
                <a:ext cx="3276600" cy="532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67653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134182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61240" y="381000"/>
                <a:ext cx="382654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218888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589906" y="381000"/>
                <a:ext cx="382655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0551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047553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8" name="Group 60"/>
            <p:cNvGrpSpPr>
              <a:grpSpLocks/>
            </p:cNvGrpSpPr>
            <p:nvPr/>
          </p:nvGrpSpPr>
          <p:grpSpPr bwMode="auto">
            <a:xfrm>
              <a:off x="228600" y="4800600"/>
              <a:ext cx="3276600" cy="533400"/>
              <a:chOff x="228600" y="304800"/>
              <a:chExt cx="3276600" cy="5334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28600" y="305741"/>
                <a:ext cx="3276600" cy="532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67653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134182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61240" y="381000"/>
                <a:ext cx="382654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218888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589906" y="381000"/>
                <a:ext cx="382655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0551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3047553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103" name="AutoShape 5"/>
          <p:cNvSpPr>
            <a:spLocks/>
          </p:cNvSpPr>
          <p:nvPr/>
        </p:nvSpPr>
        <p:spPr bwMode="auto">
          <a:xfrm>
            <a:off x="2855756" y="4955484"/>
            <a:ext cx="45719" cy="1589086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sp>
        <p:nvSpPr>
          <p:cNvPr id="104" name="Rectangle 4"/>
          <p:cNvSpPr>
            <a:spLocks noChangeArrowheads="1"/>
          </p:cNvSpPr>
          <p:nvPr/>
        </p:nvSpPr>
        <p:spPr bwMode="auto">
          <a:xfrm>
            <a:off x="2942379" y="5014846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</p:txBody>
      </p:sp>
      <p:sp>
        <p:nvSpPr>
          <p:cNvPr id="105" name="Rectangle 9"/>
          <p:cNvSpPr>
            <a:spLocks noChangeArrowheads="1"/>
          </p:cNvSpPr>
          <p:nvPr/>
        </p:nvSpPr>
        <p:spPr bwMode="auto">
          <a:xfrm>
            <a:off x="2942379" y="5467506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3</a:t>
            </a:r>
            <a:r>
              <a:rPr lang="en-US" sz="2400" dirty="0" smtClean="0">
                <a:latin typeface="Arial" panose="020B0604020202020204" pitchFamily="34" charset="0"/>
              </a:rPr>
              <a:t>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3993744" y="5467505"/>
            <a:ext cx="1662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</a:t>
            </a:r>
            <a:r>
              <a:rPr lang="en-US" sz="2400" dirty="0" smtClean="0">
                <a:latin typeface="Arial" panose="020B0604020202020204" pitchFamily="34" charset="0"/>
              </a:rPr>
              <a:t>+ 7 + 7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7" name="Rectangle 9"/>
          <p:cNvSpPr>
            <a:spLocks noChangeArrowheads="1"/>
          </p:cNvSpPr>
          <p:nvPr/>
        </p:nvSpPr>
        <p:spPr bwMode="auto">
          <a:xfrm>
            <a:off x="5511726" y="543966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21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2961656" y="5864475"/>
            <a:ext cx="1834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err="1" smtClean="0">
                <a:latin typeface="Arial" panose="020B0604020202020204" pitchFamily="34" charset="0"/>
              </a:rPr>
              <a:t>Vậy</a:t>
            </a:r>
            <a:r>
              <a:rPr lang="en-US" sz="2400" dirty="0" smtClean="0">
                <a:latin typeface="Arial" panose="020B0604020202020204" pitchFamily="34" charset="0"/>
              </a:rPr>
              <a:t>: </a:t>
            </a:r>
            <a:r>
              <a:rPr lang="en-US" sz="2400" b="1" dirty="0" smtClean="0">
                <a:latin typeface="Arial" panose="020B0604020202020204" pitchFamily="34" charset="0"/>
              </a:rPr>
              <a:t>7 x 3 =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4668612" y="586447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21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110" name="Rectangle 9"/>
          <p:cNvSpPr>
            <a:spLocks noChangeArrowheads="1"/>
          </p:cNvSpPr>
          <p:nvPr/>
        </p:nvSpPr>
        <p:spPr bwMode="auto">
          <a:xfrm>
            <a:off x="6766282" y="2780226"/>
            <a:ext cx="1544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3</a:t>
            </a:r>
            <a:r>
              <a:rPr lang="en-US" sz="2400" dirty="0" smtClean="0">
                <a:latin typeface="Arial" panose="020B0604020202020204" pitchFamily="34" charset="0"/>
              </a:rPr>
              <a:t> = 21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12" name="Freeform 39"/>
          <p:cNvSpPr>
            <a:spLocks/>
          </p:cNvSpPr>
          <p:nvPr/>
        </p:nvSpPr>
        <p:spPr bwMode="auto">
          <a:xfrm>
            <a:off x="8216324" y="1901525"/>
            <a:ext cx="166268" cy="608119"/>
          </a:xfrm>
          <a:custGeom>
            <a:avLst/>
            <a:gdLst>
              <a:gd name="T0" fmla="*/ 0 w 144"/>
              <a:gd name="T1" fmla="*/ 0 h 384"/>
              <a:gd name="T2" fmla="*/ 144 w 144"/>
              <a:gd name="T3" fmla="*/ 144 h 384"/>
              <a:gd name="T4" fmla="*/ 0 w 144"/>
              <a:gd name="T5" fmla="*/ 384 h 384"/>
              <a:gd name="T6" fmla="*/ 0 60000 65536"/>
              <a:gd name="T7" fmla="*/ 0 60000 65536"/>
              <a:gd name="T8" fmla="*/ 0 60000 65536"/>
              <a:gd name="T9" fmla="*/ 0 w 144"/>
              <a:gd name="T10" fmla="*/ 0 h 384"/>
              <a:gd name="T11" fmla="*/ 144 w 14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384">
                <a:moveTo>
                  <a:pt x="0" y="0"/>
                </a:moveTo>
                <a:cubicBezTo>
                  <a:pt x="72" y="40"/>
                  <a:pt x="144" y="80"/>
                  <a:pt x="144" y="144"/>
                </a:cubicBezTo>
                <a:cubicBezTo>
                  <a:pt x="144" y="208"/>
                  <a:pt x="32" y="336"/>
                  <a:pt x="0" y="384"/>
                </a:cubicBezTo>
              </a:path>
            </a:pathLst>
          </a:custGeom>
          <a:noFill/>
          <a:ln w="9525">
            <a:solidFill>
              <a:srgbClr val="00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3" name="Rectangle 40"/>
          <p:cNvSpPr>
            <a:spLocks noChangeArrowheads="1"/>
          </p:cNvSpPr>
          <p:nvPr/>
        </p:nvSpPr>
        <p:spPr bwMode="auto">
          <a:xfrm>
            <a:off x="8382592" y="1979653"/>
            <a:ext cx="620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>
                <a:solidFill>
                  <a:srgbClr val="003366"/>
                </a:solidFill>
                <a:latin typeface="Arial" panose="020B0604020202020204" pitchFamily="34" charset="0"/>
              </a:rPr>
              <a:t>+ 7</a:t>
            </a:r>
          </a:p>
        </p:txBody>
      </p:sp>
      <p:sp>
        <p:nvSpPr>
          <p:cNvPr id="114" name="Freeform 39"/>
          <p:cNvSpPr>
            <a:spLocks/>
          </p:cNvSpPr>
          <p:nvPr/>
        </p:nvSpPr>
        <p:spPr bwMode="auto">
          <a:xfrm>
            <a:off x="8227943" y="2536344"/>
            <a:ext cx="149940" cy="562017"/>
          </a:xfrm>
          <a:custGeom>
            <a:avLst/>
            <a:gdLst>
              <a:gd name="T0" fmla="*/ 0 w 144"/>
              <a:gd name="T1" fmla="*/ 0 h 384"/>
              <a:gd name="T2" fmla="*/ 144 w 144"/>
              <a:gd name="T3" fmla="*/ 144 h 384"/>
              <a:gd name="T4" fmla="*/ 0 w 144"/>
              <a:gd name="T5" fmla="*/ 384 h 384"/>
              <a:gd name="T6" fmla="*/ 0 60000 65536"/>
              <a:gd name="T7" fmla="*/ 0 60000 65536"/>
              <a:gd name="T8" fmla="*/ 0 60000 65536"/>
              <a:gd name="T9" fmla="*/ 0 w 144"/>
              <a:gd name="T10" fmla="*/ 0 h 384"/>
              <a:gd name="T11" fmla="*/ 144 w 14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384">
                <a:moveTo>
                  <a:pt x="0" y="0"/>
                </a:moveTo>
                <a:cubicBezTo>
                  <a:pt x="72" y="40"/>
                  <a:pt x="144" y="80"/>
                  <a:pt x="144" y="144"/>
                </a:cubicBezTo>
                <a:cubicBezTo>
                  <a:pt x="144" y="208"/>
                  <a:pt x="32" y="336"/>
                  <a:pt x="0" y="384"/>
                </a:cubicBezTo>
              </a:path>
            </a:pathLst>
          </a:custGeom>
          <a:noFill/>
          <a:ln w="9525">
            <a:solidFill>
              <a:srgbClr val="00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5" name="Rectangle 40"/>
          <p:cNvSpPr>
            <a:spLocks noChangeArrowheads="1"/>
          </p:cNvSpPr>
          <p:nvPr/>
        </p:nvSpPr>
        <p:spPr bwMode="auto">
          <a:xfrm>
            <a:off x="8452643" y="2603833"/>
            <a:ext cx="620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>
                <a:solidFill>
                  <a:srgbClr val="003366"/>
                </a:solidFill>
                <a:latin typeface="Arial" panose="020B0604020202020204" pitchFamily="34" charset="0"/>
              </a:rPr>
              <a:t>+ 7</a:t>
            </a: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6781868" y="3294248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</a:t>
            </a:r>
            <a:r>
              <a:rPr lang="en-US" sz="2400" dirty="0" smtClean="0">
                <a:latin typeface="Arial" panose="020B0604020202020204" pitchFamily="34" charset="0"/>
              </a:rPr>
              <a:t>4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18" name="Rectangle 9"/>
          <p:cNvSpPr>
            <a:spLocks noChangeArrowheads="1"/>
          </p:cNvSpPr>
          <p:nvPr/>
        </p:nvSpPr>
        <p:spPr bwMode="auto">
          <a:xfrm>
            <a:off x="6790038" y="3813323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5</a:t>
            </a:r>
            <a:r>
              <a:rPr lang="en-US" sz="2400" dirty="0" smtClean="0">
                <a:latin typeface="Arial" panose="020B0604020202020204" pitchFamily="34" charset="0"/>
              </a:rPr>
              <a:t>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6799944" y="4316809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6</a:t>
            </a:r>
            <a:r>
              <a:rPr lang="en-US" sz="2400" dirty="0" smtClean="0">
                <a:latin typeface="Arial" panose="020B0604020202020204" pitchFamily="34" charset="0"/>
              </a:rPr>
              <a:t>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0" name="Rectangle 9"/>
          <p:cNvSpPr>
            <a:spLocks noChangeArrowheads="1"/>
          </p:cNvSpPr>
          <p:nvPr/>
        </p:nvSpPr>
        <p:spPr bwMode="auto">
          <a:xfrm>
            <a:off x="6799651" y="4822606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7</a:t>
            </a:r>
            <a:r>
              <a:rPr lang="en-US" sz="2400" dirty="0" smtClean="0">
                <a:latin typeface="Arial" panose="020B0604020202020204" pitchFamily="34" charset="0"/>
              </a:rPr>
              <a:t>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1" name="Rectangle 9"/>
          <p:cNvSpPr>
            <a:spLocks noChangeArrowheads="1"/>
          </p:cNvSpPr>
          <p:nvPr/>
        </p:nvSpPr>
        <p:spPr bwMode="auto">
          <a:xfrm>
            <a:off x="6826304" y="5236672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8</a:t>
            </a:r>
            <a:r>
              <a:rPr lang="en-US" sz="2400" dirty="0" smtClean="0">
                <a:latin typeface="Arial" panose="020B0604020202020204" pitchFamily="34" charset="0"/>
              </a:rPr>
              <a:t>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2" name="Rectangle 9"/>
          <p:cNvSpPr>
            <a:spLocks noChangeArrowheads="1"/>
          </p:cNvSpPr>
          <p:nvPr/>
        </p:nvSpPr>
        <p:spPr bwMode="auto">
          <a:xfrm>
            <a:off x="6799651" y="5748247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9</a:t>
            </a:r>
            <a:r>
              <a:rPr lang="en-US" sz="2400" dirty="0" smtClean="0">
                <a:latin typeface="Arial" panose="020B0604020202020204" pitchFamily="34" charset="0"/>
              </a:rPr>
              <a:t>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3" name="Rectangle 9"/>
          <p:cNvSpPr>
            <a:spLocks noChangeArrowheads="1"/>
          </p:cNvSpPr>
          <p:nvPr/>
        </p:nvSpPr>
        <p:spPr bwMode="auto">
          <a:xfrm>
            <a:off x="6776595" y="6251733"/>
            <a:ext cx="1287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</a:t>
            </a:r>
            <a:r>
              <a:rPr lang="en-US" sz="2400" dirty="0" smtClean="0">
                <a:latin typeface="Arial" panose="020B0604020202020204" pitchFamily="34" charset="0"/>
              </a:rPr>
              <a:t>10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4" name="Rectangle 9"/>
          <p:cNvSpPr>
            <a:spLocks noChangeArrowheads="1"/>
          </p:cNvSpPr>
          <p:nvPr/>
        </p:nvSpPr>
        <p:spPr bwMode="auto">
          <a:xfrm>
            <a:off x="7751258" y="327701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28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5" name="Rectangle 9"/>
          <p:cNvSpPr>
            <a:spLocks noChangeArrowheads="1"/>
          </p:cNvSpPr>
          <p:nvPr/>
        </p:nvSpPr>
        <p:spPr bwMode="auto">
          <a:xfrm>
            <a:off x="7773127" y="381332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35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7771749" y="429820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42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7" name="Rectangle 9"/>
          <p:cNvSpPr>
            <a:spLocks noChangeArrowheads="1"/>
          </p:cNvSpPr>
          <p:nvPr/>
        </p:nvSpPr>
        <p:spPr bwMode="auto">
          <a:xfrm>
            <a:off x="7771748" y="480169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49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8" name="Rectangle 9"/>
          <p:cNvSpPr>
            <a:spLocks noChangeArrowheads="1"/>
          </p:cNvSpPr>
          <p:nvPr/>
        </p:nvSpPr>
        <p:spPr bwMode="auto">
          <a:xfrm>
            <a:off x="7800272" y="525376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56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29" name="Rectangle 9"/>
          <p:cNvSpPr>
            <a:spLocks noChangeArrowheads="1"/>
          </p:cNvSpPr>
          <p:nvPr/>
        </p:nvSpPr>
        <p:spPr bwMode="auto">
          <a:xfrm>
            <a:off x="7800271" y="573899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63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30" name="Rectangle 9"/>
          <p:cNvSpPr>
            <a:spLocks noChangeArrowheads="1"/>
          </p:cNvSpPr>
          <p:nvPr/>
        </p:nvSpPr>
        <p:spPr bwMode="auto">
          <a:xfrm>
            <a:off x="7964088" y="622415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70</a:t>
            </a:r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 animBg="1"/>
      <p:bldP spid="35" grpId="0"/>
      <p:bldP spid="36" grpId="0"/>
      <p:bldP spid="46" grpId="0" animBg="1"/>
      <p:bldP spid="47" grpId="0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103" grpId="0" animBg="1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2" grpId="0" animBg="1"/>
      <p:bldP spid="113" grpId="0"/>
      <p:bldP spid="114" grpId="0" animBg="1"/>
      <p:bldP spid="115" grpId="0"/>
      <p:bldP spid="116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58677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Toán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64476" y="989665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NHÂN 7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774" y="1512885"/>
            <a:ext cx="257470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LẬP BẢNG NHÂN 7</a:t>
            </a:r>
            <a:endParaRPr lang="en-US" sz="2400" b="1" dirty="0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14233" y="2130083"/>
            <a:ext cx="1715534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1 </a:t>
            </a:r>
            <a:r>
              <a:rPr lang="en-US" sz="2400" dirty="0" smtClean="0">
                <a:latin typeface="Arial" panose="020B0604020202020204" pitchFamily="34" charset="0"/>
              </a:rPr>
              <a:t>= 7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2 = 14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3 = 21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4 = 28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5 = 35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</a:t>
            </a:r>
            <a:r>
              <a:rPr lang="en-US" sz="2400" dirty="0" smtClean="0">
                <a:latin typeface="Arial" panose="020B0604020202020204" pitchFamily="34" charset="0"/>
              </a:rPr>
              <a:t> x 6 = 42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7 = 49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8 = 56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9 = 63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10 = 70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6699" y="2601533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816699" y="3536623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712595" y="5265314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816699" y="4388090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816699" y="3081964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802748" y="4829388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722379" y="5680855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798581" y="2160732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798581" y="3926451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000476" y="6130693"/>
            <a:ext cx="437882" cy="386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0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8" grpId="0" animBg="1"/>
      <p:bldP spid="111" grpId="0" animBg="1"/>
      <p:bldP spid="117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58677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Toán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64476" y="989665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NHÂN 7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774" y="1512885"/>
            <a:ext cx="126857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BÀI TẬP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02277" y="2343955"/>
            <a:ext cx="280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774" y="3340714"/>
            <a:ext cx="1589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3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5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7 =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137" y="3340714"/>
            <a:ext cx="1589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8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6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4 =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0500" y="3340714"/>
            <a:ext cx="1589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2  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10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9   =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65863" y="3340714"/>
            <a:ext cx="1589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1 =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x 7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x 0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767" y="3340714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00766" y="3710119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0765" y="4106640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13252" y="3340713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374" y="3710119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12447" y="4079378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5213" y="3312791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213" y="3710119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5213" y="4079378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76052" y="3318066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62369" y="3710119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76051" y="4079377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795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  <p:bldP spid="4" grpId="0"/>
      <p:bldP spid="19" grpId="0"/>
      <p:bldP spid="20" grpId="0"/>
      <p:bldP spid="22" grpId="0"/>
      <p:bldP spid="7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58677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Toán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64476" y="989665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NHÂN 7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774" y="1512885"/>
            <a:ext cx="126857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BÀI TẬP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9963" y="2228045"/>
            <a:ext cx="876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611" y="3528811"/>
            <a:ext cx="139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89773" y="3990476"/>
            <a:ext cx="2904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   7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289772" y="4452141"/>
            <a:ext cx="33291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 …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747752" y="3528811"/>
            <a:ext cx="0" cy="31166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47893" y="3543369"/>
            <a:ext cx="139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1999" y="4163702"/>
            <a:ext cx="397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lễ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4 = 28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28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8" grpId="0"/>
      <p:bldP spid="29" grpId="0"/>
      <p:bldP spid="3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58677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Toán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64476" y="989665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NHÂN 7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774" y="1512885"/>
            <a:ext cx="126857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BÀI TẬP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9963" y="2228045"/>
            <a:ext cx="876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43000" y="3505200"/>
            <a:ext cx="6781800" cy="609600"/>
            <a:chOff x="720" y="2208"/>
            <a:chExt cx="3840" cy="384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720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104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1488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872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2256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640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3024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408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3792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176" y="220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</p:grp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219200" y="3505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219200" y="3581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28800" y="3581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14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590800" y="3581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21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6567488" y="356235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63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257800" y="356235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3200400" y="3581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886200" y="35671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4572000" y="3581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42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5943600" y="3581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7315200" y="3581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16802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58677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Toán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64476" y="989665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NHÂN 7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774" y="1512885"/>
            <a:ext cx="15132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CỦNG CỐ</a:t>
            </a:r>
            <a:endParaRPr lang="en-US" sz="2400" b="1" dirty="0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14233" y="2130083"/>
            <a:ext cx="1372492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1 </a:t>
            </a:r>
            <a:r>
              <a:rPr lang="en-US" sz="2400" dirty="0" smtClean="0">
                <a:latin typeface="Arial" panose="020B0604020202020204" pitchFamily="34" charset="0"/>
              </a:rPr>
              <a:t>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2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3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4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5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</a:t>
            </a:r>
            <a:r>
              <a:rPr lang="en-US" sz="2400" dirty="0" smtClean="0">
                <a:latin typeface="Arial" panose="020B0604020202020204" pitchFamily="34" charset="0"/>
              </a:rPr>
              <a:t> x 6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7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8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9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10 = </a:t>
            </a:r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INH NEN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1908220" y="2891307"/>
            <a:ext cx="6858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3634" y="1627932"/>
            <a:ext cx="2542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DẶN DÒ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75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463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Windows User</cp:lastModifiedBy>
  <cp:revision>54</cp:revision>
  <dcterms:created xsi:type="dcterms:W3CDTF">2017-09-22T14:05:21Z</dcterms:created>
  <dcterms:modified xsi:type="dcterms:W3CDTF">2021-03-16T01:35:27Z</dcterms:modified>
</cp:coreProperties>
</file>